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332" r:id="rId3"/>
    <p:sldId id="333" r:id="rId4"/>
    <p:sldId id="336" r:id="rId5"/>
    <p:sldId id="331" r:id="rId6"/>
    <p:sldId id="334" r:id="rId7"/>
    <p:sldId id="328" r:id="rId8"/>
    <p:sldId id="335" r:id="rId9"/>
    <p:sldId id="327" r:id="rId10"/>
    <p:sldId id="337" r:id="rId11"/>
    <p:sldId id="339" r:id="rId12"/>
    <p:sldId id="340" r:id="rId13"/>
    <p:sldId id="341" r:id="rId14"/>
    <p:sldId id="342" r:id="rId15"/>
    <p:sldId id="343" r:id="rId16"/>
    <p:sldId id="292" r:id="rId17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482" autoAdjust="0"/>
  </p:normalViewPr>
  <p:slideViewPr>
    <p:cSldViewPr>
      <p:cViewPr>
        <p:scale>
          <a:sx n="66" d="100"/>
          <a:sy n="66" d="100"/>
        </p:scale>
        <p:origin x="-399" y="-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27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01F1-91EA-4692-83A3-5F99D7E23A23}" type="datetimeFigureOut">
              <a:rPr lang="en-US" smtClean="0"/>
              <a:pPr/>
              <a:t>10/15/2021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265A4-3878-45FA-8131-6029531547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265A4-3878-45FA-8131-60295315471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265A4-3878-45FA-8131-60295315471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265A4-3878-45FA-8131-60295315471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265A4-3878-45FA-8131-60295315471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265A4-3878-45FA-8131-60295315471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265A4-3878-45FA-8131-60295315471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D348-FB71-4A40-A27C-26A71AF35527}" type="datetime1">
              <a:rPr lang="en-US" smtClean="0"/>
              <a:pPr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06B9-7462-4D31-A0A9-637EABF9D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A0DFA-D06D-4924-9648-2743C4040733}" type="datetime1">
              <a:rPr lang="en-US" smtClean="0"/>
              <a:pPr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06B9-7462-4D31-A0A9-637EABF9D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01CA-BF56-4ADA-A313-C70F511FEC93}" type="datetime1">
              <a:rPr lang="en-US" smtClean="0"/>
              <a:pPr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06B9-7462-4D31-A0A9-637EABF9D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33A93-E6B1-40F7-8FBB-C765F89D4EBC}" type="datetime1">
              <a:rPr lang="en-US" smtClean="0"/>
              <a:pPr/>
              <a:t>10/15/2021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06B9-7462-4D31-A0A9-637EABF9D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AFC99-C5B2-4D22-ADF6-53E13A766B70}" type="datetime1">
              <a:rPr lang="en-US" smtClean="0"/>
              <a:pPr/>
              <a:t>10/15/2021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06B9-7462-4D31-A0A9-637EABF9D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DF5E8-C6FF-455B-9BC5-FA79F8D452B7}" type="datetime1">
              <a:rPr lang="en-US" smtClean="0"/>
              <a:pPr/>
              <a:t>10/15/2021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06B9-7462-4D31-A0A9-637EABF9D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6E2A-5D3A-463E-93E1-DE6B05AC4AC9}" type="datetime1">
              <a:rPr lang="en-US" smtClean="0"/>
              <a:pPr/>
              <a:t>10/15/2021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06B9-7462-4D31-A0A9-637EABF9D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E918C-9C4A-430B-8097-4070D9762503}" type="datetime1">
              <a:rPr lang="en-US" smtClean="0"/>
              <a:pPr/>
              <a:t>10/15/2021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06B9-7462-4D31-A0A9-637EABF9D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C34C-5ED0-4887-A00E-F9D1915FB2E6}" type="datetime1">
              <a:rPr lang="en-US" smtClean="0"/>
              <a:pPr/>
              <a:t>10/15/2021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06B9-7462-4D31-A0A9-637EABF9D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00CD-085E-4DF1-807F-3F010A8940F6}" type="datetime1">
              <a:rPr lang="en-US" smtClean="0"/>
              <a:pPr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06B9-7462-4D31-A0A9-637EABF9D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7CFCB-7002-40FB-8FE3-5058C0A7EE2F}" type="datetime1">
              <a:rPr lang="en-US" smtClean="0"/>
              <a:pPr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06B9-7462-4D31-A0A9-637EABF9D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F7CD87-8532-4D76-885F-46624D2715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1FF95-3D5D-4AB3-AF22-6E4DB77BE69C}" type="datetime1">
              <a:rPr lang="en-US" smtClean="0"/>
              <a:pPr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106B9-7462-4D31-A0A9-637EABF9D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cenef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2.wmf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5" Type="http://schemas.openxmlformats.org/officeDocument/2006/relationships/image" Target="../media/image2.wmf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gif"/><Relationship Id="rId22" Type="http://schemas.microsoft.com/office/2007/relationships/hdphoto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emf"/><Relationship Id="rId5" Type="http://schemas.openxmlformats.org/officeDocument/2006/relationships/image" Target="../media/image13.gif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emf"/><Relationship Id="rId5" Type="http://schemas.openxmlformats.org/officeDocument/2006/relationships/image" Target="../media/image17.png"/><Relationship Id="rId4" Type="http://schemas.openxmlformats.org/officeDocument/2006/relationships/image" Target="../media/image1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24.emf"/><Relationship Id="rId5" Type="http://schemas.openxmlformats.org/officeDocument/2006/relationships/image" Target="../media/image2.wmf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ef.ru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wmf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763688" y="4437112"/>
            <a:ext cx="5759450" cy="1655886"/>
          </a:xfrm>
        </p:spPr>
        <p:txBody>
          <a:bodyPr>
            <a:normAutofit fontScale="92500"/>
          </a:bodyPr>
          <a:lstStyle/>
          <a:p>
            <a:pPr marL="82550" indent="0" algn="r" eaLnBrk="1" hangingPunct="1">
              <a:buFontTx/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Игорь Башмаков 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  <a:p>
            <a:pPr marL="82550" indent="0" algn="r" eaLnBrk="1" hangingPunct="1">
              <a:buFontTx/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Центр энергоэффективности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 – XXI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 век</a:t>
            </a:r>
            <a:endParaRPr lang="en-US" sz="1600" dirty="0" smtClean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  <a:p>
            <a:pPr marL="82550" indent="0" algn="r" eaLnBrk="1" hangingPunct="1">
              <a:buFontTx/>
              <a:buNone/>
            </a:pPr>
            <a:r>
              <a:rPr lang="en-US" sz="1600" dirty="0" smtClean="0">
                <a:solidFill>
                  <a:srgbClr val="003399"/>
                </a:solidFill>
                <a:latin typeface="Impact" pitchFamily="34" charset="0"/>
                <a:hlinkClick r:id="rId2"/>
              </a:rPr>
              <a:t>www.cenef.ru</a:t>
            </a:r>
            <a:r>
              <a:rPr lang="en-US" sz="1600" dirty="0" smtClean="0">
                <a:solidFill>
                  <a:srgbClr val="003399"/>
                </a:solidFill>
                <a:latin typeface="Impact" pitchFamily="34" charset="0"/>
              </a:rPr>
              <a:t>     </a:t>
            </a:r>
            <a:r>
              <a:rPr lang="ru-RU" sz="1600" dirty="0" smtClean="0">
                <a:solidFill>
                  <a:srgbClr val="003399"/>
                </a:solidFill>
                <a:latin typeface="Impact" pitchFamily="34" charset="0"/>
              </a:rPr>
              <a:t>8</a:t>
            </a:r>
            <a:r>
              <a:rPr lang="en-US" sz="1600" dirty="0" smtClean="0">
                <a:solidFill>
                  <a:srgbClr val="003399"/>
                </a:solidFill>
                <a:latin typeface="Impact" pitchFamily="34" charset="0"/>
              </a:rPr>
              <a:t> </a:t>
            </a:r>
            <a:r>
              <a:rPr lang="ru-RU" sz="1600" dirty="0" smtClean="0">
                <a:solidFill>
                  <a:srgbClr val="003399"/>
                </a:solidFill>
                <a:latin typeface="Impact" pitchFamily="34" charset="0"/>
              </a:rPr>
              <a:t>(499) </a:t>
            </a:r>
            <a:r>
              <a:rPr lang="en-US" sz="1600" dirty="0" smtClean="0">
                <a:solidFill>
                  <a:srgbClr val="003399"/>
                </a:solidFill>
                <a:latin typeface="Impact" pitchFamily="34" charset="0"/>
              </a:rPr>
              <a:t>120-9209</a:t>
            </a:r>
            <a:r>
              <a:rPr lang="ru-RU" sz="1600" dirty="0" smtClean="0">
                <a:solidFill>
                  <a:schemeClr val="accent2"/>
                </a:solidFill>
                <a:latin typeface="Impact" pitchFamily="34" charset="0"/>
              </a:rPr>
              <a:t> </a:t>
            </a:r>
          </a:p>
          <a:p>
            <a:pPr marL="82550" indent="0" algn="r" eaLnBrk="1" hangingPunct="1">
              <a:buFontTx/>
              <a:buNone/>
            </a:pPr>
            <a:r>
              <a:rPr lang="ru-RU" sz="2000" dirty="0" smtClean="0">
                <a:solidFill>
                  <a:schemeClr val="tx2"/>
                </a:solidFill>
                <a:latin typeface="Impact" pitchFamily="34" charset="0"/>
              </a:rPr>
              <a:t>Мы тратим свою энергию, чтобы экономить Вашу!</a:t>
            </a:r>
            <a:endParaRPr lang="ru-RU" sz="2000" dirty="0" smtClean="0">
              <a:solidFill>
                <a:srgbClr val="003399"/>
              </a:solidFill>
              <a:latin typeface="Impact" pitchFamily="34" charset="0"/>
            </a:endParaRPr>
          </a:p>
        </p:txBody>
      </p:sp>
      <p:pic>
        <p:nvPicPr>
          <p:cNvPr id="205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319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Рисунок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05488"/>
            <a:ext cx="1331913" cy="105251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2060" name="Rectangle 18"/>
          <p:cNvSpPr>
            <a:spLocks noChangeArrowheads="1"/>
          </p:cNvSpPr>
          <p:nvPr/>
        </p:nvSpPr>
        <p:spPr bwMode="auto">
          <a:xfrm>
            <a:off x="1547664" y="404664"/>
            <a:ext cx="759633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5400" dirty="0" smtClean="0"/>
          </a:p>
          <a:p>
            <a:r>
              <a:rPr lang="ru-RU" sz="5400" dirty="0" err="1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Энергоэффективность</a:t>
            </a:r>
            <a:r>
              <a:rPr lang="ru-RU" sz="54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 как инструмент декарбонизации</a:t>
            </a:r>
            <a:endParaRPr lang="en-US" sz="5400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06B9-7462-4D31-A0A9-637EABF9D97E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9" name="Picture 8" descr="D:\Mailbox\Фото\VIK_173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0352" y="4509120"/>
            <a:ext cx="108012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AutoShape 4" descr="Image result for иконки транспор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2250" y="1556792"/>
            <a:ext cx="511175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675687" cy="625475"/>
          </a:xfrm>
          <a:solidFill>
            <a:srgbClr val="FFFFFF"/>
          </a:solidFill>
        </p:spPr>
        <p:txBody>
          <a:bodyPr/>
          <a:lstStyle/>
          <a:p>
            <a:pPr algn="l"/>
            <a:r>
              <a:rPr lang="ru-RU" sz="2400" dirty="0" smtClean="0">
                <a:latin typeface="Impact" pitchFamily="34" charset="0"/>
              </a:rPr>
              <a:t>Первый, закон энергетической трансформации</a:t>
            </a:r>
            <a:endParaRPr lang="ru-RU" sz="2800" dirty="0" smtClean="0">
              <a:latin typeface="Impact" pitchFamily="34" charset="0"/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solidFill>
            <a:srgbClr val="FFFF00">
              <a:alpha val="50195"/>
            </a:srgbClr>
          </a:solidFill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464" name="Rectangle 18"/>
          <p:cNvSpPr>
            <a:spLocks noChangeArrowheads="1"/>
          </p:cNvSpPr>
          <p:nvPr/>
        </p:nvSpPr>
        <p:spPr bwMode="auto">
          <a:xfrm>
            <a:off x="512763" y="4519613"/>
            <a:ext cx="853122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buFontTx/>
              <a:buBlip>
                <a:blip r:embed="rId5"/>
              </a:buBlip>
            </a:pPr>
            <a:r>
              <a:rPr lang="ru-RU" sz="2000" b="1" dirty="0"/>
              <a:t>Производительность энергии </a:t>
            </a:r>
            <a:r>
              <a:rPr lang="ru-RU" sz="2000" b="1" dirty="0" smtClean="0"/>
              <a:t>(</a:t>
            </a:r>
            <a:r>
              <a:rPr lang="en-US" sz="2000" b="1" dirty="0" smtClean="0"/>
              <a:t>Y/E -</a:t>
            </a:r>
            <a:r>
              <a:rPr lang="ru-RU" sz="2000" b="1" dirty="0" smtClean="0"/>
              <a:t>величина </a:t>
            </a:r>
            <a:r>
              <a:rPr lang="ru-RU" sz="2000" b="1" dirty="0"/>
              <a:t>обратная энергоемкости) прямо пропорциональна средней цене на </a:t>
            </a:r>
            <a:r>
              <a:rPr lang="ru-RU" sz="2000" b="1" dirty="0" smtClean="0"/>
              <a:t>энергию</a:t>
            </a:r>
            <a:r>
              <a:rPr lang="en-US" sz="2000" b="1" dirty="0" smtClean="0"/>
              <a:t> (EP)</a:t>
            </a:r>
            <a:endParaRPr lang="ru-RU" sz="2000" b="1" dirty="0"/>
          </a:p>
          <a:p>
            <a:pPr marL="273050" indent="-273050">
              <a:buFontTx/>
              <a:buBlip>
                <a:blip r:embed="rId5"/>
              </a:buBlip>
            </a:pPr>
            <a:r>
              <a:rPr lang="ru-RU" sz="2000" b="1" dirty="0"/>
              <a:t>В странах, у которых средняя </a:t>
            </a:r>
            <a:r>
              <a:rPr lang="ru-RU" sz="2000" b="1" dirty="0" smtClean="0"/>
              <a:t>цена </a:t>
            </a:r>
            <a:r>
              <a:rPr lang="ru-RU" sz="2000" b="1" dirty="0"/>
              <a:t>на энергию ниже, доля расходов на энергию в ВВП не ниже, а выше!!!  </a:t>
            </a:r>
          </a:p>
          <a:p>
            <a:pPr marL="273050" indent="-273050">
              <a:buFontTx/>
              <a:buBlip>
                <a:blip r:embed="rId5"/>
              </a:buBlip>
            </a:pPr>
            <a:r>
              <a:rPr lang="ru-RU" sz="2000" b="1" dirty="0"/>
              <a:t>Низкие цены на энергию консервируют технологическую отсталость</a:t>
            </a:r>
          </a:p>
          <a:p>
            <a:pPr marL="273050" indent="-273050">
              <a:buFontTx/>
              <a:buBlip>
                <a:blip r:embed="rId5"/>
              </a:buBlip>
            </a:pPr>
            <a:r>
              <a:rPr lang="ru-RU" sz="2000" b="1" dirty="0"/>
              <a:t>Для обеспечения экономической доступности энергии рост дохода более важен, чем сдерживание роста цен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95288" y="554038"/>
            <a:ext cx="8677275" cy="7143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78375" y="3363913"/>
            <a:ext cx="1439863" cy="5048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9750" y="612775"/>
            <a:ext cx="8532813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latin typeface="+mn-lt"/>
              </a:rPr>
              <a:t>Закон стабильности доли расходов на энергию гласит: в долгосрочной перспективе </a:t>
            </a:r>
            <a:r>
              <a:rPr lang="ru-RU" b="1" i="1" dirty="0">
                <a:latin typeface="+mn-lt"/>
              </a:rPr>
              <a:t>доля расходов на энергию в доходах сравнительно стабильна и может устойчиво варьировать только в очень ограниченном диапазоне</a:t>
            </a:r>
            <a:endParaRPr lang="en-US" b="1" i="1" dirty="0">
              <a:latin typeface="+mn-lt"/>
            </a:endParaRPr>
          </a:p>
        </p:txBody>
      </p:sp>
      <p:pic>
        <p:nvPicPr>
          <p:cNvPr id="1946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2492896"/>
            <a:ext cx="6891338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9" name="Rectangle 14"/>
          <p:cNvSpPr>
            <a:spLocks noChangeArrowheads="1"/>
          </p:cNvSpPr>
          <p:nvPr/>
        </p:nvSpPr>
        <p:spPr bwMode="auto">
          <a:xfrm>
            <a:off x="681038" y="1536700"/>
            <a:ext cx="335121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/>
              <a:t>Функция крыла- заступ за порог</a:t>
            </a:r>
          </a:p>
          <a:p>
            <a:r>
              <a:rPr lang="ru-RU" sz="1600" b="1" dirty="0"/>
              <a:t>экономической доступности </a:t>
            </a:r>
          </a:p>
          <a:p>
            <a:r>
              <a:rPr lang="ru-RU" sz="1600" b="1" dirty="0"/>
              <a:t>энергии тормозит рост.  </a:t>
            </a:r>
          </a:p>
          <a:p>
            <a:r>
              <a:rPr lang="ru-RU" sz="1600" b="1" dirty="0" smtClean="0"/>
              <a:t>«Ловушка» цены на углерод</a:t>
            </a:r>
            <a:endParaRPr lang="en-US" sz="16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8388424" y="623731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8748464" y="1844824"/>
            <a:ext cx="0" cy="4392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7164288" y="1844824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796136" y="6525344"/>
            <a:ext cx="3168352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8964488" y="1484784"/>
            <a:ext cx="0" cy="49685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372200" y="1484784"/>
            <a:ext cx="25922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372200" y="1484784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796136" y="1700808"/>
            <a:ext cx="1375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ECS=EP*E/Y</a:t>
            </a:r>
            <a:r>
              <a:rPr lang="ru-RU" b="1" dirty="0" smtClean="0"/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483768" y="2564904"/>
            <a:ext cx="144016" cy="1368152"/>
          </a:xfrm>
          <a:prstGeom prst="rect">
            <a:avLst/>
          </a:prstGeom>
          <a:solidFill>
            <a:schemeClr val="accent6">
              <a:lumMod val="20000"/>
              <a:lumOff val="8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Up Arrow 24"/>
          <p:cNvSpPr/>
          <p:nvPr/>
        </p:nvSpPr>
        <p:spPr>
          <a:xfrm>
            <a:off x="7668344" y="3429000"/>
            <a:ext cx="288032" cy="1152128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624887" cy="784225"/>
          </a:xfrm>
          <a:solidFill>
            <a:srgbClr val="FFFFFF"/>
          </a:solidFill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dirty="0" smtClean="0">
                <a:latin typeface="Impact" pitchFamily="34" charset="0"/>
                <a:cs typeface="Arial" pitchFamily="34" charset="0"/>
              </a:rPr>
              <a:t>Второй и третий законы энергетической трансформации </a:t>
            </a:r>
            <a:endParaRPr lang="ru-RU" altLang="ru-RU" sz="2500" dirty="0" smtClean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63" y="0"/>
            <a:ext cx="428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6350" y="6464300"/>
            <a:ext cx="476250" cy="415925"/>
          </a:xfrm>
          <a:solidFill>
            <a:srgbClr val="FFFF00">
              <a:alpha val="50195"/>
            </a:srgbClr>
          </a:solidFill>
        </p:spPr>
      </p:pic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1143000" y="1824038"/>
            <a:ext cx="187325" cy="371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469" tIns="46235" rIns="92469" bIns="46235" anchor="ctr">
            <a:spAutoFit/>
          </a:bodyPr>
          <a:lstStyle/>
          <a:p>
            <a:endParaRPr lang="en-US" altLang="ru-RU"/>
          </a:p>
        </p:txBody>
      </p:sp>
      <p:sp>
        <p:nvSpPr>
          <p:cNvPr id="20486" name="Rectangle 7"/>
          <p:cNvSpPr>
            <a:spLocks noChangeArrowheads="1"/>
          </p:cNvSpPr>
          <p:nvPr/>
        </p:nvSpPr>
        <p:spPr bwMode="auto">
          <a:xfrm>
            <a:off x="1143000" y="4160838"/>
            <a:ext cx="187325" cy="371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469" tIns="46235" rIns="92469" bIns="46235" anchor="ctr">
            <a:spAutoFit/>
          </a:bodyPr>
          <a:lstStyle/>
          <a:p>
            <a:endParaRPr lang="en-US" altLang="ru-RU"/>
          </a:p>
        </p:txBody>
      </p:sp>
      <p:sp>
        <p:nvSpPr>
          <p:cNvPr id="8" name="Rectangle 7"/>
          <p:cNvSpPr/>
          <p:nvPr/>
        </p:nvSpPr>
        <p:spPr>
          <a:xfrm>
            <a:off x="446088" y="855663"/>
            <a:ext cx="8675687" cy="7143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469" tIns="46235" rIns="92469" bIns="46235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048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48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49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49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049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300" y="1340768"/>
            <a:ext cx="4181475" cy="2820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611560" y="4293096"/>
            <a:ext cx="418147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Второй закон: </a:t>
            </a:r>
            <a:r>
              <a:rPr lang="ru-RU" b="1" i="1" dirty="0">
                <a:latin typeface="+mn-lt"/>
                <a:cs typeface="Arial" pitchFamily="34" charset="0"/>
              </a:rPr>
              <a:t>повышение совокупной производительности факторов производства требует повышения качества энергетических услуг и ресурсов</a:t>
            </a:r>
          </a:p>
          <a:p>
            <a:pPr>
              <a:defRPr/>
            </a:pPr>
            <a:endParaRPr lang="ru-RU" b="1" i="1" dirty="0">
              <a:latin typeface="+mn-lt"/>
              <a:cs typeface="Arial" pitchFamily="34" charset="0"/>
            </a:endParaRPr>
          </a:p>
          <a:p>
            <a:pPr>
              <a:defRPr/>
            </a:pPr>
            <a:r>
              <a:rPr lang="ru-RU" b="1" i="1" dirty="0">
                <a:latin typeface="+mn-lt"/>
                <a:cs typeface="Arial" pitchFamily="34" charset="0"/>
              </a:rPr>
              <a:t>За счет </a:t>
            </a:r>
            <a:r>
              <a:rPr lang="ru-RU" b="1" i="1" dirty="0" smtClean="0">
                <a:latin typeface="+mn-lt"/>
                <a:cs typeface="Arial" pitchFamily="34" charset="0"/>
              </a:rPr>
              <a:t>этого </a:t>
            </a:r>
            <a:r>
              <a:rPr lang="ru-RU" b="1" i="1" dirty="0">
                <a:latin typeface="+mn-lt"/>
                <a:cs typeface="Arial" pitchFamily="34" charset="0"/>
              </a:rPr>
              <a:t>фактора цена растет примерно на 1% в год</a:t>
            </a:r>
            <a:endParaRPr lang="en-US" dirty="0"/>
          </a:p>
        </p:txBody>
      </p:sp>
      <p:sp>
        <p:nvSpPr>
          <p:cNvPr id="20495" name="Rectangle 17"/>
          <p:cNvSpPr>
            <a:spLocks noChangeArrowheads="1"/>
          </p:cNvSpPr>
          <p:nvPr/>
        </p:nvSpPr>
        <p:spPr bwMode="auto">
          <a:xfrm>
            <a:off x="4803775" y="4293096"/>
            <a:ext cx="4340225" cy="238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latin typeface="Arial" charset="0"/>
                <a:cs typeface="Arial" charset="0"/>
              </a:rPr>
              <a:t>Третий закон:</a:t>
            </a:r>
            <a:r>
              <a:rPr lang="ru-RU" b="1" dirty="0"/>
              <a:t> </a:t>
            </a:r>
            <a:r>
              <a:rPr lang="ru-RU" b="1" i="1" dirty="0"/>
              <a:t>по мере роста качества энергии и средней цены единицы энергии стабильность доли расходов на энергию в доходе может быть обеспечена только за счет повышения производительности энергии</a:t>
            </a:r>
          </a:p>
          <a:p>
            <a:pPr>
              <a:spcAft>
                <a:spcPts val="600"/>
              </a:spcAft>
            </a:pPr>
            <a:r>
              <a:rPr lang="ru-RU" b="1" i="1" dirty="0"/>
              <a:t>Исторически производительность энергии </a:t>
            </a:r>
            <a:r>
              <a:rPr lang="ru-RU" b="1" i="1" dirty="0" smtClean="0"/>
              <a:t>растет </a:t>
            </a:r>
            <a:r>
              <a:rPr lang="ru-RU" b="1" i="1" dirty="0"/>
              <a:t>на 1% в год</a:t>
            </a:r>
            <a:endParaRPr lang="ru-RU" b="1" dirty="0"/>
          </a:p>
        </p:txBody>
      </p:sp>
      <p:pic>
        <p:nvPicPr>
          <p:cNvPr id="20496" name="Picture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1628800"/>
            <a:ext cx="1268413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1340768"/>
            <a:ext cx="4355976" cy="280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39952" y="6237312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=</a:t>
            </a:r>
            <a:endParaRPr lang="en-US" sz="2400" b="1" dirty="0"/>
          </a:p>
        </p:txBody>
      </p:sp>
      <p:sp>
        <p:nvSpPr>
          <p:cNvPr id="19" name="Rectangle 18"/>
          <p:cNvSpPr/>
          <p:nvPr/>
        </p:nvSpPr>
        <p:spPr>
          <a:xfrm>
            <a:off x="611560" y="980728"/>
            <a:ext cx="43112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Качество энергии и экономический рост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>
          <a:xfrm>
            <a:off x="4832755" y="980728"/>
            <a:ext cx="4396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Энергоемкость глобального ВВП с 1800 г.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DE9586-DEF4-4F2C-996F-C108ACD8909C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576" y="1412776"/>
            <a:ext cx="7848872" cy="4401205"/>
          </a:xfrm>
        </p:spPr>
        <p:txBody>
          <a:bodyPr wrap="square">
            <a:spAutoFit/>
          </a:bodyPr>
          <a:lstStyle/>
          <a:p>
            <a:pPr marL="115888" lvl="1" indent="-4763">
              <a:spcBef>
                <a:spcPts val="300"/>
              </a:spcBef>
              <a:buNone/>
            </a:pPr>
            <a:r>
              <a:rPr lang="ru-RU" sz="2000" b="1" dirty="0" smtClean="0"/>
              <a:t>Повышение энергоэффективности позволяет решить ряд проблем: </a:t>
            </a:r>
          </a:p>
          <a:p>
            <a:pPr marL="796925" lvl="2">
              <a:spcBef>
                <a:spcPts val="300"/>
              </a:spcBef>
              <a:buFontTx/>
              <a:buBlip>
                <a:blip r:embed="rId4"/>
              </a:buBlip>
            </a:pPr>
            <a:r>
              <a:rPr lang="ru-RU" sz="2000" b="1" dirty="0" smtClean="0"/>
              <a:t>обеспечить экономическую доступность энергии </a:t>
            </a:r>
          </a:p>
          <a:p>
            <a:pPr marL="796925" lvl="2">
              <a:spcBef>
                <a:spcPts val="300"/>
              </a:spcBef>
              <a:buFontTx/>
              <a:buBlip>
                <a:blip r:embed="rId4"/>
              </a:buBlip>
            </a:pPr>
            <a:r>
              <a:rPr lang="ru-RU" sz="2000" b="1" dirty="0" smtClean="0"/>
              <a:t>обеспечить конкурентоспособность</a:t>
            </a:r>
          </a:p>
          <a:p>
            <a:pPr marL="796925" lvl="2">
              <a:spcBef>
                <a:spcPts val="300"/>
              </a:spcBef>
              <a:buFontTx/>
              <a:buBlip>
                <a:blip r:embed="rId4"/>
              </a:buBlip>
            </a:pPr>
            <a:r>
              <a:rPr lang="ru-RU" sz="2000" b="1" dirty="0" smtClean="0"/>
              <a:t>увеличить многофакторную производительность благодаря повышению «качества энергии»</a:t>
            </a:r>
          </a:p>
          <a:p>
            <a:pPr marL="796925" lvl="2">
              <a:spcBef>
                <a:spcPts val="300"/>
              </a:spcBef>
              <a:buFontTx/>
              <a:buBlip>
                <a:blip r:embed="rId4"/>
              </a:buBlip>
            </a:pPr>
            <a:r>
              <a:rPr lang="ru-RU" sz="2000" b="1" dirty="0" smtClean="0"/>
              <a:t>смягчить остроту проблемы ограниченности природных ресурсов</a:t>
            </a:r>
          </a:p>
          <a:p>
            <a:pPr marL="796925" lvl="2">
              <a:spcBef>
                <a:spcPts val="300"/>
              </a:spcBef>
              <a:buFontTx/>
              <a:buBlip>
                <a:blip r:embed="rId4"/>
              </a:buBlip>
            </a:pPr>
            <a:r>
              <a:rPr lang="ru-RU" sz="2000" b="1" dirty="0" smtClean="0"/>
              <a:t>поддерживать рост при жестких экологических требованиях</a:t>
            </a:r>
            <a:endParaRPr lang="en-US" sz="2000" b="1" dirty="0" smtClean="0"/>
          </a:p>
          <a:p>
            <a:pPr marL="796925" lvl="2">
              <a:spcBef>
                <a:spcPts val="300"/>
              </a:spcBef>
              <a:buFontTx/>
              <a:buBlip>
                <a:blip r:embed="rId4"/>
              </a:buBlip>
            </a:pPr>
            <a:r>
              <a:rPr lang="ru-RU" sz="2000" b="1" dirty="0" smtClean="0"/>
              <a:t>обеспечивать энергетическую безопасность </a:t>
            </a:r>
            <a:endParaRPr lang="en-US" sz="2000" b="1" dirty="0" smtClean="0"/>
          </a:p>
          <a:p>
            <a:pPr marL="396875" lvl="1">
              <a:spcBef>
                <a:spcPts val="300"/>
              </a:spcBef>
              <a:buFontTx/>
              <a:buBlip>
                <a:blip r:embed="rId4"/>
              </a:buBlip>
            </a:pPr>
            <a:r>
              <a:rPr lang="ru-RU" sz="2000" b="1" dirty="0" smtClean="0"/>
              <a:t>Исторически для обеспечения роста ВВП на душу населения на 1% необходимо снизить энергоемкость ВВП на 0,5–0,8% </a:t>
            </a:r>
          </a:p>
          <a:p>
            <a:pPr marL="396875" lvl="1">
              <a:spcBef>
                <a:spcPts val="300"/>
              </a:spcBef>
              <a:buFontTx/>
              <a:buBlip>
                <a:blip r:embed="rId4"/>
              </a:buBlip>
            </a:pPr>
            <a:r>
              <a:rPr lang="ru-RU" sz="2000" b="1" dirty="0" smtClean="0"/>
              <a:t>Эта цифра растет по мере повышения уровня экономического развития</a:t>
            </a:r>
          </a:p>
        </p:txBody>
      </p:sp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V="1">
            <a:off x="0" y="6300788"/>
            <a:ext cx="635000" cy="55721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8" y="0"/>
            <a:ext cx="8532812" cy="76470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>
              <a:tabLst>
                <a:tab pos="0" algn="l"/>
              </a:tabLst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Зачем нужно повышение энергоэффективности? 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764704"/>
            <a:ext cx="8532440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DE9586-DEF4-4F2C-996F-C108ACD8909C}" type="slidenum">
              <a:rPr lang="ru-RU" smtClean="0"/>
              <a:pPr/>
              <a:t>5</a:t>
            </a:fld>
            <a:endParaRPr lang="ru-RU" smtClean="0"/>
          </a:p>
        </p:txBody>
      </p:sp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V="1">
            <a:off x="0" y="6300788"/>
            <a:ext cx="635000" cy="55721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8" y="0"/>
            <a:ext cx="8532812" cy="76470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>
              <a:tabLst>
                <a:tab pos="0" algn="l"/>
              </a:tabLst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Эффекты от повышения энергоэффективности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764704"/>
            <a:ext cx="8532440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980728"/>
            <a:ext cx="8280920" cy="54006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411760" y="3429000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Impact" pitchFamily="34" charset="0"/>
              </a:rPr>
              <a:t>ЭНЭФ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Impact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7" y="3717032"/>
            <a:ext cx="4536504" cy="261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DE9586-DEF4-4F2C-996F-C108ACD8909C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92080" y="908720"/>
            <a:ext cx="3851920" cy="5747727"/>
          </a:xfrm>
        </p:spPr>
        <p:txBody>
          <a:bodyPr wrap="square">
            <a:spAutoFit/>
          </a:bodyPr>
          <a:lstStyle/>
          <a:p>
            <a:pPr marL="396875" lvl="1">
              <a:spcBef>
                <a:spcPts val="300"/>
              </a:spcBef>
              <a:buFontTx/>
              <a:buBlip>
                <a:blip r:embed="rId5"/>
              </a:buBlip>
            </a:pPr>
            <a:r>
              <a:rPr lang="ru-RU" sz="1800" b="1" dirty="0" smtClean="0"/>
              <a:t>Повышение энергоэффективности –     №1 среди мер по декарбонизации в кратко- и среднесрочной перспективе</a:t>
            </a:r>
          </a:p>
          <a:p>
            <a:pPr marL="396875" lvl="1">
              <a:spcBef>
                <a:spcPts val="300"/>
              </a:spcBef>
              <a:buFontTx/>
              <a:buBlip>
                <a:blip r:embed="rId5"/>
              </a:buBlip>
            </a:pPr>
            <a:r>
              <a:rPr lang="ru-RU" sz="1800" b="1" dirty="0" smtClean="0"/>
              <a:t>Для достижения углеродной нейтральности к 2050 г. темпы снижения энергоемкости глобального ВВП должны повыситься до 4%, против 1% в ретроспективе </a:t>
            </a:r>
          </a:p>
          <a:p>
            <a:pPr marL="396875" lvl="1">
              <a:spcBef>
                <a:spcPts val="300"/>
              </a:spcBef>
              <a:buFontTx/>
              <a:buBlip>
                <a:blip r:embed="rId5"/>
              </a:buBlip>
            </a:pPr>
            <a:r>
              <a:rPr lang="ru-RU" sz="1800" b="1" dirty="0" smtClean="0"/>
              <a:t>По мере приближения среднего уровня ЭЭ к ВАТ, а ВАТ к теоретическому минимуму возрастает значимость других мер  по снижению </a:t>
            </a:r>
            <a:r>
              <a:rPr lang="ru-RU" sz="1800" b="1" dirty="0" err="1" smtClean="0"/>
              <a:t>углеродоемкости</a:t>
            </a:r>
            <a:r>
              <a:rPr lang="ru-RU" sz="1800" b="1" dirty="0" smtClean="0"/>
              <a:t> </a:t>
            </a:r>
          </a:p>
          <a:p>
            <a:pPr marL="396875" lvl="1">
              <a:spcBef>
                <a:spcPts val="300"/>
              </a:spcBef>
              <a:buFontTx/>
              <a:buBlip>
                <a:blip r:embed="rId5"/>
              </a:buBlip>
            </a:pPr>
            <a:r>
              <a:rPr lang="ru-RU" sz="1800" b="1" dirty="0" smtClean="0"/>
              <a:t>Повышается внимание к снижению материалоемкости и электрификации</a:t>
            </a:r>
          </a:p>
        </p:txBody>
      </p:sp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V="1">
            <a:off x="0" y="6300788"/>
            <a:ext cx="635000" cy="55721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8" y="0"/>
            <a:ext cx="8532812" cy="76470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>
              <a:tabLst>
                <a:tab pos="0" algn="l"/>
              </a:tabLst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Глобальный масштаб  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764704"/>
            <a:ext cx="8532440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3568" y="908720"/>
            <a:ext cx="469294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932040" y="4365104"/>
            <a:ext cx="433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ЭЭ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004048" y="4365104"/>
            <a:ext cx="21551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ight Brace 18"/>
          <p:cNvSpPr/>
          <p:nvPr/>
        </p:nvSpPr>
        <p:spPr>
          <a:xfrm>
            <a:off x="4860032" y="4149080"/>
            <a:ext cx="72008" cy="4320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676456" cy="980728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tx2"/>
                </a:solidFill>
                <a:latin typeface="Impact" pitchFamily="34" charset="0"/>
              </a:rPr>
              <a:t>Снижение энергоемкости ВВП России за счет технологического фактора в 2015-2020 гг. составило только 3,5%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64088" y="1124744"/>
            <a:ext cx="35283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4"/>
              </a:buBlip>
            </a:pPr>
            <a:r>
              <a:rPr lang="ru-RU" b="1" dirty="0" smtClean="0"/>
              <a:t>В Указе Президента РФ от 4 июня 2008 г. № 889 «О некоторых мерах по повышению энергетической и экологической эффективности российской экономики» была поставлена задача снизить энергоемкость ВВП России в 2007-2020 гг. на 40%. Фактическое снижение составило только 5%.</a:t>
            </a:r>
          </a:p>
          <a:p>
            <a:pPr marL="273050" indent="-273050">
              <a:buBlip>
                <a:blip r:embed="rId4"/>
              </a:buBlip>
            </a:pPr>
            <a:r>
              <a:rPr lang="ru-RU" b="1" dirty="0" smtClean="0"/>
              <a:t>В 2007-2020 гг. энергоемкость ВВП (без неэнергетических нужд) снизилась на 17%. Таким образом, целевой показатель по снижению энергоемкости достигнут только на 43%</a:t>
            </a:r>
          </a:p>
        </p:txBody>
      </p:sp>
      <p:sp>
        <p:nvSpPr>
          <p:cNvPr id="8" name="Rectangle 7"/>
          <p:cNvSpPr/>
          <p:nvPr/>
        </p:nvSpPr>
        <p:spPr>
          <a:xfrm>
            <a:off x="539552" y="980728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1196752"/>
            <a:ext cx="4464496" cy="2499360"/>
          </a:xfrm>
          <a:prstGeom prst="rect">
            <a:avLst/>
          </a:prstGeom>
          <a:noFill/>
        </p:spPr>
      </p:pic>
      <p:pic>
        <p:nvPicPr>
          <p:cNvPr id="10" name="Picture 9"/>
          <p:cNvPicPr/>
          <p:nvPr/>
        </p:nvPicPr>
        <p:blipFill>
          <a:blip r:embed="rId6" cstate="print">
            <a:extLst>
              <a:ext uri="{BEBA8EAE-BF5A-486C-A8C5-ECC9F3942E4B}">
                <a14:imgProps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>
                  <a14:imgLayer r:embed="rId2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1560" y="3766820"/>
            <a:ext cx="4536503" cy="30911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604448" cy="692696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Impact" pitchFamily="34" charset="0"/>
              </a:rPr>
              <a:t>Россия остается одной из самых энергоемких стран мира </a:t>
            </a:r>
            <a:endParaRPr lang="ru-RU" sz="2400" dirty="0" smtClean="0">
              <a:solidFill>
                <a:schemeClr val="tx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3568" y="4869160"/>
            <a:ext cx="81369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5"/>
              </a:buBlip>
            </a:pPr>
            <a:r>
              <a:rPr lang="ru-RU" sz="2000" b="1" dirty="0" smtClean="0"/>
              <a:t>По данным МЭА, по уровню энергоемкости ВВП среди 146 стран Россия занимает </a:t>
            </a:r>
          </a:p>
          <a:p>
            <a:pPr marL="730250" lvl="1" indent="-273050">
              <a:buBlip>
                <a:blip r:embed="rId5"/>
              </a:buBlip>
            </a:pPr>
            <a:r>
              <a:rPr lang="ru-RU" sz="2000" b="1" dirty="0" smtClean="0"/>
              <a:t>136-е место при оценке ВВП по паритету покупательной способности и </a:t>
            </a:r>
          </a:p>
          <a:p>
            <a:pPr marL="730250" lvl="1" indent="-273050">
              <a:buBlip>
                <a:blip r:embed="rId5"/>
              </a:buBlip>
            </a:pPr>
            <a:r>
              <a:rPr lang="ru-RU" sz="2000" b="1" dirty="0" smtClean="0"/>
              <a:t>133-е место при оценке ВВП по обменному курсу</a:t>
            </a:r>
          </a:p>
        </p:txBody>
      </p:sp>
      <p:sp>
        <p:nvSpPr>
          <p:cNvPr id="8" name="Rectangle 7"/>
          <p:cNvSpPr/>
          <p:nvPr/>
        </p:nvSpPr>
        <p:spPr>
          <a:xfrm>
            <a:off x="467544" y="692696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9632" y="836712"/>
            <a:ext cx="7021213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395536" y="0"/>
            <a:ext cx="8748464" cy="836712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Разрыв в энергоемкости России и ЕС при учете всех основных факторов почти двукратный и в 2015-2020 гг. он не сокращался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96136" y="1124744"/>
            <a:ext cx="334786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Blip>
                <a:blip r:embed="rId4"/>
              </a:buBlip>
            </a:pPr>
            <a:r>
              <a:rPr lang="ru-RU" sz="2000" b="1" dirty="0" smtClean="0"/>
              <a:t>На долю климата приходится не более </a:t>
            </a:r>
            <a:r>
              <a:rPr lang="en-US" sz="2000" b="1" dirty="0" smtClean="0"/>
              <a:t>6</a:t>
            </a:r>
            <a:r>
              <a:rPr lang="ru-RU" sz="2000" b="1" dirty="0" smtClean="0"/>
              <a:t>% разницы в уровне энергоемкости ВВП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000" b="1" dirty="0" smtClean="0"/>
              <a:t>На долю размера территории – не более 4%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000" b="1" dirty="0" smtClean="0"/>
              <a:t>Остальное – технологический уровень и структура экономики </a:t>
            </a:r>
          </a:p>
          <a:p>
            <a:pPr marL="273050" indent="-273050">
              <a:buBlip>
                <a:blip r:embed="rId4"/>
              </a:buBlip>
            </a:pPr>
            <a:r>
              <a:rPr lang="ru-RU" sz="2000" b="1" dirty="0" smtClean="0"/>
              <a:t>После 2015 г. России не удалось сократить разрыв в уровнях энергоемкости ВВП с ведущими странами мира</a:t>
            </a:r>
          </a:p>
        </p:txBody>
      </p:sp>
      <p:sp>
        <p:nvSpPr>
          <p:cNvPr id="8" name="Rectangle 7"/>
          <p:cNvSpPr/>
          <p:nvPr/>
        </p:nvSpPr>
        <p:spPr>
          <a:xfrm>
            <a:off x="467544" y="836712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4077072"/>
            <a:ext cx="4968552" cy="2448272"/>
          </a:xfrm>
          <a:prstGeom prst="rect">
            <a:avLst/>
          </a:prstGeom>
          <a:noFill/>
        </p:spPr>
      </p:pic>
      <p:sp>
        <p:nvSpPr>
          <p:cNvPr id="26" name="Rectangle 25"/>
          <p:cNvSpPr/>
          <p:nvPr/>
        </p:nvSpPr>
        <p:spPr>
          <a:xfrm>
            <a:off x="467544" y="3717032"/>
            <a:ext cx="53442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Среднегодовой темп снижения энергоемкости ВВП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611560" y="908720"/>
            <a:ext cx="4454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Разрыв в энергоемкости ВВП России и ЕС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1340768"/>
            <a:ext cx="532859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676456" cy="1268760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Impact" pitchFamily="34" charset="0"/>
              </a:rPr>
              <a:t>Прямой и косвенный вклад подсекторов в потенциал снижения выбросов ПГ в секторе «энергетика» в России (</a:t>
            </a:r>
            <a:r>
              <a:rPr lang="ru-RU" sz="2400" dirty="0" err="1" smtClean="0">
                <a:latin typeface="Impact" pitchFamily="34" charset="0"/>
              </a:rPr>
              <a:t>млн</a:t>
            </a:r>
            <a:r>
              <a:rPr lang="ru-RU" sz="2400" dirty="0" smtClean="0">
                <a:latin typeface="Impact" pitchFamily="34" charset="0"/>
              </a:rPr>
              <a:t> т СО</a:t>
            </a:r>
            <a:r>
              <a:rPr lang="ru-RU" sz="2400" baseline="-25000" dirty="0" smtClean="0">
                <a:latin typeface="Impact" pitchFamily="34" charset="0"/>
              </a:rPr>
              <a:t>2-экв.</a:t>
            </a:r>
            <a:r>
              <a:rPr lang="ru-RU" sz="2400" dirty="0" smtClean="0">
                <a:latin typeface="Impact" pitchFamily="34" charset="0"/>
              </a:rPr>
              <a:t>)</a:t>
            </a:r>
            <a:endParaRPr lang="en-US" sz="2400" dirty="0"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7544" y="1268760"/>
            <a:ext cx="8676456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1412776"/>
            <a:ext cx="7560840" cy="4536504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11560" y="6237312"/>
            <a:ext cx="460851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Источник: ЦЭНЭФ-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XXI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1556792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/>
          </a:bodyPr>
          <a:lstStyle/>
          <a:p>
            <a:pPr lvl="0" algn="l">
              <a:spcAft>
                <a:spcPts val="600"/>
              </a:spcAft>
            </a:pPr>
            <a:r>
              <a:rPr lang="ru-RU" sz="2400" dirty="0" smtClean="0">
                <a:latin typeface="Impact" pitchFamily="34" charset="0"/>
              </a:rPr>
              <a:t>Потенциал экономии тепловой энергии на отопление </a:t>
            </a:r>
            <a:r>
              <a:rPr lang="ru-RU" sz="2400" dirty="0" smtClean="0">
                <a:latin typeface="Impact" pitchFamily="34" charset="0"/>
              </a:rPr>
              <a:t>МКД г. Кемерово по </a:t>
            </a:r>
            <a:r>
              <a:rPr lang="ru-RU" sz="2400" dirty="0" smtClean="0">
                <a:latin typeface="Impact" pitchFamily="34" charset="0"/>
              </a:rPr>
              <a:t>отношению к показателям класса энергетической эффективности</a:t>
            </a:r>
            <a:r>
              <a:rPr lang="ru-RU" sz="2400" i="1" dirty="0" smtClean="0">
                <a:latin typeface="Impact" pitchFamily="34" charset="0"/>
              </a:rPr>
              <a:t> А++</a:t>
            </a:r>
            <a:r>
              <a:rPr lang="ru-RU" sz="2400" dirty="0" smtClean="0">
                <a:latin typeface="Impact" pitchFamily="34" charset="0"/>
              </a:rPr>
              <a:t> равен </a:t>
            </a:r>
            <a:r>
              <a:rPr lang="ru-RU" sz="2400" dirty="0" smtClean="0">
                <a:latin typeface="Impact" pitchFamily="34" charset="0"/>
              </a:rPr>
              <a:t>72-73</a:t>
            </a:r>
            <a:r>
              <a:rPr lang="ru-RU" sz="2400" dirty="0" smtClean="0">
                <a:latin typeface="Impact" pitchFamily="34" charset="0"/>
              </a:rPr>
              <a:t>% </a:t>
            </a:r>
            <a:r>
              <a:rPr lang="ru-RU" sz="2400" dirty="0" smtClean="0">
                <a:latin typeface="Impact" pitchFamily="34" charset="0"/>
              </a:rPr>
              <a:t>от</a:t>
            </a:r>
            <a:endParaRPr lang="ru-RU" sz="2400" dirty="0" smtClean="0"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484784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772816"/>
            <a:ext cx="770485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611560" y="6237312"/>
            <a:ext cx="460851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Источник: ЦЭНЭФ-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XXI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1484784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ru-RU" sz="2000" dirty="0" smtClean="0">
                <a:latin typeface="Impact" pitchFamily="34" charset="0"/>
              </a:rPr>
              <a:t>Снижение потребления топлива источниками тепла, выбросов вредных веществ в атмосферу и выбросов парниковых газов за счет реализации пакетов мер по повышению эффективности использования тепловой энергии в зданиях</a:t>
            </a:r>
            <a:endParaRPr lang="en-US" sz="2000" dirty="0"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484784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700808"/>
            <a:ext cx="8604448" cy="5126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1772816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ru-RU" sz="2200" b="1" dirty="0" smtClean="0">
                <a:latin typeface="Impact" pitchFamily="34" charset="0"/>
              </a:rPr>
              <a:t>Для захвата 1078 тыс. тСО</a:t>
            </a:r>
            <a:r>
              <a:rPr lang="ru-RU" sz="2200" b="1" baseline="-25000" dirty="0" smtClean="0">
                <a:latin typeface="Impact" pitchFamily="34" charset="0"/>
              </a:rPr>
              <a:t>2экв</a:t>
            </a:r>
            <a:r>
              <a:rPr lang="ru-RU" sz="2200" b="1" dirty="0" smtClean="0">
                <a:latin typeface="Impact" pitchFamily="34" charset="0"/>
              </a:rPr>
              <a:t> в год требуется засадить лесами площадь, которая в 13-38 раз превышает общую площадь земель муниципального образования г. Кемерово. </a:t>
            </a:r>
            <a:br>
              <a:rPr lang="ru-RU" sz="2200" b="1" dirty="0" smtClean="0">
                <a:latin typeface="Impact" pitchFamily="34" charset="0"/>
              </a:rPr>
            </a:br>
            <a:r>
              <a:rPr lang="ru-RU" sz="2200" b="1" dirty="0" smtClean="0">
                <a:latin typeface="Impact" pitchFamily="34" charset="0"/>
              </a:rPr>
              <a:t>С учетом эффекта от снижения потерь в тепловых сетях соответствующие кратности растут до 16-49 раз</a:t>
            </a:r>
            <a:endParaRPr lang="en-US" sz="2200" dirty="0"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772816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4044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3359" y="2132856"/>
            <a:ext cx="8390641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1772816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ru-RU" sz="2400" dirty="0" smtClean="0">
                <a:latin typeface="Impact" pitchFamily="34" charset="0"/>
              </a:rPr>
              <a:t>Экономия тепловой энергии в г. Кемерово обходится </a:t>
            </a:r>
            <a:r>
              <a:rPr lang="ru-RU" sz="2400" dirty="0" smtClean="0">
                <a:latin typeface="Impact" pitchFamily="34" charset="0"/>
              </a:rPr>
              <a:t>для пакетов 3 и 4 как </a:t>
            </a:r>
            <a:r>
              <a:rPr lang="ru-RU" sz="2400" dirty="0" smtClean="0">
                <a:latin typeface="Impact" pitchFamily="34" charset="0"/>
              </a:rPr>
              <a:t>минимум на порядок дешевле, чем в ЕС, а для пакетов 1 и 2 разрыв в пользу г. Кемерово превышает 30 крат</a:t>
            </a:r>
            <a:endParaRPr lang="en-US" sz="2400" dirty="0"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772816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2636912"/>
            <a:ext cx="828092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611560" y="1844824"/>
            <a:ext cx="85324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6047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Затраты и эффекты по экономии тепловой энергии в зданиях: сравнение средних характеристик для г. Кемерово и Европейского Союза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DE9586-DEF4-4F2C-996F-C108ACD8909C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940152" y="1556792"/>
            <a:ext cx="3203848" cy="2000548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b="1" dirty="0" smtClean="0"/>
              <a:t>Все говорят: </a:t>
            </a:r>
          </a:p>
          <a:p>
            <a:pPr marL="0" indent="0">
              <a:buNone/>
            </a:pPr>
            <a:r>
              <a:rPr lang="ru-RU" sz="2000" b="1" dirty="0" smtClean="0"/>
              <a:t>нам не нужны механизмы с ценой на углерод – все решим за счет повышения энергоэффективности,      но . . .</a:t>
            </a:r>
          </a:p>
        </p:txBody>
      </p:sp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V="1">
            <a:off x="0" y="6300788"/>
            <a:ext cx="635000" cy="55721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560" y="0"/>
            <a:ext cx="8532440" cy="112474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r>
              <a:rPr lang="ru-RU" sz="2400" dirty="0" smtClean="0">
                <a:latin typeface="Impact" pitchFamily="34" charset="0"/>
              </a:rPr>
              <a:t>Россия на энергосбережение махнула рукой, но . . .</a:t>
            </a: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Impact" pitchFamily="34" charset="0"/>
              </a:rPr>
              <a:t>экономический прогресс возможен только по дуге снижающейся энергоемкости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  <a:latin typeface="Impact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1124744"/>
            <a:ext cx="8532440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116" name="Picture 2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1340768"/>
            <a:ext cx="537398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Rectangle 23"/>
          <p:cNvSpPr/>
          <p:nvPr/>
        </p:nvSpPr>
        <p:spPr>
          <a:xfrm>
            <a:off x="755576" y="4149080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indent="-403225">
              <a:buBlip>
                <a:blip r:embed="rId7"/>
              </a:buBlip>
              <a:tabLst>
                <a:tab pos="115888" algn="l"/>
              </a:tabLst>
            </a:pPr>
            <a:r>
              <a:rPr lang="ru-RU" sz="2000" b="1" dirty="0" smtClean="0"/>
              <a:t>В федеральном правительстве во всех министерствах и ведомствах ЭЭ частично занимаются менее 5 человек</a:t>
            </a:r>
          </a:p>
          <a:p>
            <a:pPr marL="403225" indent="-403225">
              <a:buBlip>
                <a:blip r:embed="rId7"/>
              </a:buBlip>
              <a:tabLst>
                <a:tab pos="115888" algn="l"/>
              </a:tabLst>
            </a:pPr>
            <a:r>
              <a:rPr lang="ru-RU" sz="2000" b="1" dirty="0" smtClean="0"/>
              <a:t>Объемы финансирования мер по повышению ЭЭ из федерального бюджета по сравнению с 2014 г. сократились в 50-100 раз</a:t>
            </a:r>
          </a:p>
          <a:p>
            <a:pPr marL="403225" indent="-403225">
              <a:buBlip>
                <a:blip r:embed="rId7"/>
              </a:buBlip>
              <a:tabLst>
                <a:tab pos="115888" algn="l"/>
              </a:tabLst>
            </a:pPr>
            <a:r>
              <a:rPr lang="ru-RU" sz="2000" b="1" dirty="0" smtClean="0"/>
              <a:t>Программа энергоэффективности была заменена Комплексным планом, в котором не определены ресурсы на его реализацию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43608" y="3501008"/>
            <a:ext cx="108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ВВП/чел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611560" y="1268760"/>
            <a:ext cx="108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Э/ВВП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195736" y="4653136"/>
            <a:ext cx="5472608" cy="1439862"/>
          </a:xfrm>
        </p:spPr>
        <p:txBody>
          <a:bodyPr>
            <a:normAutofit fontScale="62500" lnSpcReduction="20000"/>
          </a:bodyPr>
          <a:lstStyle/>
          <a:p>
            <a:pPr marL="82550" indent="0" algn="r">
              <a:buNone/>
            </a:pPr>
            <a:r>
              <a:rPr lang="en-US" sz="4400" dirty="0" smtClean="0">
                <a:solidFill>
                  <a:schemeClr val="bg1"/>
                </a:solidFill>
                <a:latin typeface="Impact" pitchFamily="34" charset="0"/>
              </a:rPr>
              <a:t>Igor Bashmakov</a:t>
            </a:r>
          </a:p>
          <a:p>
            <a:pPr marL="82550" indent="0" algn="r">
              <a:buNone/>
            </a:pPr>
            <a:r>
              <a:rPr lang="en-US" sz="4400" dirty="0" smtClean="0">
                <a:solidFill>
                  <a:schemeClr val="bg1"/>
                </a:solidFill>
                <a:latin typeface="Impact" pitchFamily="34" charset="0"/>
              </a:rPr>
              <a:t>Center for energy efficiency -XXI</a:t>
            </a:r>
            <a:endParaRPr lang="en-US" sz="2800" dirty="0" smtClean="0">
              <a:solidFill>
                <a:schemeClr val="bg1"/>
              </a:solidFill>
              <a:latin typeface="Impact" pitchFamily="34" charset="0"/>
            </a:endParaRPr>
          </a:p>
          <a:p>
            <a:pPr marL="82550" indent="0" algn="r">
              <a:buNone/>
            </a:pPr>
            <a:r>
              <a:rPr lang="en-US" sz="2800" dirty="0" smtClean="0">
                <a:solidFill>
                  <a:schemeClr val="bg1"/>
                </a:solidFill>
                <a:latin typeface="Impact" pitchFamily="34" charset="0"/>
                <a:hlinkClick r:id="rId3"/>
              </a:rPr>
              <a:t>www.cenef.ru</a:t>
            </a:r>
            <a:r>
              <a:rPr lang="en-US" sz="2800" dirty="0" smtClean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ru-RU" sz="2800" dirty="0" smtClean="0">
                <a:solidFill>
                  <a:schemeClr val="bg1"/>
                </a:solidFill>
                <a:latin typeface="Impact" pitchFamily="34" charset="0"/>
              </a:rPr>
              <a:t>8</a:t>
            </a:r>
            <a:r>
              <a:rPr lang="en-US" sz="2800" dirty="0" smtClean="0">
                <a:solidFill>
                  <a:schemeClr val="bg1"/>
                </a:solidFill>
                <a:latin typeface="Impact" pitchFamily="34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Impact" pitchFamily="34" charset="0"/>
              </a:rPr>
              <a:t>(499) </a:t>
            </a:r>
            <a:r>
              <a:rPr lang="en-US" sz="2800" dirty="0" smtClean="0">
                <a:solidFill>
                  <a:schemeClr val="bg1"/>
                </a:solidFill>
                <a:latin typeface="Impact" pitchFamily="34" charset="0"/>
              </a:rPr>
              <a:t>120-9209</a:t>
            </a:r>
            <a:r>
              <a:rPr lang="ru-RU" sz="2800" dirty="0" smtClean="0">
                <a:solidFill>
                  <a:schemeClr val="bg1"/>
                </a:solidFill>
                <a:latin typeface="Impact" pitchFamily="34" charset="0"/>
              </a:rPr>
              <a:t> </a:t>
            </a:r>
          </a:p>
          <a:p>
            <a:pPr marL="82550" indent="0" algn="r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Impact" pitchFamily="34" charset="0"/>
              </a:rPr>
              <a:t>We spend our energy to save </a:t>
            </a:r>
            <a:r>
              <a:rPr lang="en-US" sz="2800" b="1" dirty="0" err="1" smtClean="0">
                <a:solidFill>
                  <a:schemeClr val="bg1"/>
                </a:solidFill>
                <a:latin typeface="Impact" pitchFamily="34" charset="0"/>
              </a:rPr>
              <a:t>your’s</a:t>
            </a:r>
            <a:r>
              <a:rPr lang="en-US" sz="2800" b="1" dirty="0" smtClean="0">
                <a:solidFill>
                  <a:schemeClr val="bg1"/>
                </a:solidFill>
                <a:latin typeface="Impact" pitchFamily="34" charset="0"/>
              </a:rPr>
              <a:t>!</a:t>
            </a:r>
            <a:endParaRPr lang="ru-RU" sz="2800" b="1" dirty="0" smtClean="0">
              <a:solidFill>
                <a:schemeClr val="bg1"/>
              </a:solidFill>
              <a:latin typeface="Impact" pitchFamily="34" charset="0"/>
            </a:endParaRPr>
          </a:p>
          <a:p>
            <a:pPr marL="82550" indent="0" algn="r">
              <a:buNone/>
            </a:pPr>
            <a:endParaRPr lang="ru-RU" sz="3600" dirty="0" smtClean="0">
              <a:solidFill>
                <a:srgbClr val="003399"/>
              </a:solidFill>
              <a:latin typeface="Impact" pitchFamily="34" charset="0"/>
            </a:endParaRPr>
          </a:p>
          <a:p>
            <a:pPr marL="82550" indent="0" algn="r" eaLnBrk="1" hangingPunct="1">
              <a:buFontTx/>
              <a:buNone/>
            </a:pPr>
            <a:endParaRPr lang="ru-RU" sz="2000" dirty="0" smtClean="0">
              <a:solidFill>
                <a:srgbClr val="003399"/>
              </a:solidFill>
              <a:latin typeface="Impact" pitchFamily="34" charset="0"/>
            </a:endParaRPr>
          </a:p>
        </p:txBody>
      </p:sp>
      <p:pic>
        <p:nvPicPr>
          <p:cNvPr id="205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3319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Рисунок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805488"/>
            <a:ext cx="1331913" cy="105251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2060" name="Rectangle 18"/>
          <p:cNvSpPr>
            <a:spLocks noChangeArrowheads="1"/>
          </p:cNvSpPr>
          <p:nvPr/>
        </p:nvSpPr>
        <p:spPr bwMode="auto">
          <a:xfrm>
            <a:off x="5759624" y="3501008"/>
            <a:ext cx="33843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3600" dirty="0" smtClean="0">
                <a:solidFill>
                  <a:schemeClr val="bg1"/>
                </a:solidFill>
                <a:latin typeface="Impact" pitchFamily="34" charset="0"/>
              </a:rPr>
              <a:t>Спасибо!</a:t>
            </a:r>
            <a:endParaRPr lang="en-US" sz="3600" dirty="0">
              <a:solidFill>
                <a:schemeClr val="bg1"/>
              </a:solidFill>
              <a:latin typeface="Impact" pitchFamily="34" charset="0"/>
            </a:endParaRPr>
          </a:p>
        </p:txBody>
      </p:sp>
      <p:pic>
        <p:nvPicPr>
          <p:cNvPr id="6" name="Picture 5" descr="D:\Mailbox\Фото\VIK_173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12360" y="4725144"/>
            <a:ext cx="108012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491880" y="404664"/>
            <a:ext cx="554461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tabLst>
                <a:tab pos="115888" algn="l"/>
              </a:tabLst>
            </a:pPr>
            <a:r>
              <a:rPr lang="ru-RU" sz="2800" dirty="0" smtClean="0">
                <a:solidFill>
                  <a:schemeClr val="bg1"/>
                </a:solidFill>
                <a:latin typeface="Impact" pitchFamily="34" charset="0"/>
              </a:rPr>
              <a:t>Нужна новая программа – </a:t>
            </a:r>
            <a:r>
              <a:rPr lang="ru-RU" sz="2800" i="1" dirty="0" err="1" smtClean="0">
                <a:solidFill>
                  <a:schemeClr val="bg1"/>
                </a:solidFill>
                <a:latin typeface="Impact" pitchFamily="34" charset="0"/>
              </a:rPr>
              <a:t>Энергоэффективная</a:t>
            </a:r>
            <a:r>
              <a:rPr lang="ru-RU" sz="2800" i="1" dirty="0" smtClean="0">
                <a:solidFill>
                  <a:schemeClr val="bg1"/>
                </a:solidFill>
                <a:latin typeface="Impact" pitchFamily="34" charset="0"/>
              </a:rPr>
              <a:t> Россия.</a:t>
            </a:r>
          </a:p>
          <a:p>
            <a:pPr algn="r">
              <a:tabLst>
                <a:tab pos="115888" algn="l"/>
              </a:tabLst>
            </a:pPr>
            <a:r>
              <a:rPr lang="ru-RU" sz="2800" dirty="0" smtClean="0">
                <a:solidFill>
                  <a:schemeClr val="bg1"/>
                </a:solidFill>
                <a:latin typeface="Impact" pitchFamily="34" charset="0"/>
              </a:rPr>
              <a:t>Без нее мы не сдвинемся далеко с той точки на дуге снижающейся энергоемкости, на которой мы застряли, и не сможем стать </a:t>
            </a:r>
            <a:r>
              <a:rPr lang="ru-RU" sz="2800" dirty="0" err="1" smtClean="0">
                <a:solidFill>
                  <a:schemeClr val="bg1"/>
                </a:solidFill>
                <a:latin typeface="Impact" pitchFamily="34" charset="0"/>
              </a:rPr>
              <a:t>углеродо-нейтральными</a:t>
            </a:r>
            <a:r>
              <a:rPr lang="ru-RU" sz="2800" dirty="0" smtClean="0">
                <a:solidFill>
                  <a:schemeClr val="bg1"/>
                </a:solidFill>
                <a:latin typeface="Impact" pitchFamily="34" charset="0"/>
              </a:rPr>
              <a:t> к 2060 г. </a:t>
            </a:r>
            <a:r>
              <a:rPr lang="en-US" sz="2800" dirty="0" smtClean="0">
                <a:solidFill>
                  <a:schemeClr val="bg1"/>
                </a:solidFill>
                <a:latin typeface="Impact" pitchFamily="34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Impact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6651</TotalTime>
  <Words>798</Words>
  <Application>Microsoft Office PowerPoint</Application>
  <PresentationFormat>On-screen Show (4:3)</PresentationFormat>
  <Paragraphs>93</Paragraphs>
  <Slides>16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Первый, закон энергетической трансформации</vt:lpstr>
      <vt:lpstr>Второй и третий законы энергетической трансформации </vt:lpstr>
      <vt:lpstr>Slide 4</vt:lpstr>
      <vt:lpstr>Slide 5</vt:lpstr>
      <vt:lpstr>Slide 6</vt:lpstr>
      <vt:lpstr>Снижение энергоемкости ВВП России за счет технологического фактора в 2015-2020 гг. составило только 3,5%</vt:lpstr>
      <vt:lpstr>Россия остается одной из самых энергоемких стран мира </vt:lpstr>
      <vt:lpstr>Разрыв в энергоемкости России и ЕС при учете всех основных факторов почти двукратный и в 2015-2020 гг. он не сокращался</vt:lpstr>
      <vt:lpstr>Прямой и косвенный вклад подсекторов в потенциал снижения выбросов ПГ в секторе «энергетика» в России (млн т СО2-экв.)</vt:lpstr>
      <vt:lpstr>Потенциал экономии тепловой энергии на отопление МКД г. Кемерово по отношению к показателям класса энергетической эффективности А++ равен 72-73% от</vt:lpstr>
      <vt:lpstr>Снижение потребления топлива источниками тепла, выбросов вредных веществ в атмосферу и выбросов парниковых газов за счет реализации пакетов мер по повышению эффективности использования тепловой энергии в зданиях</vt:lpstr>
      <vt:lpstr>Для захвата 1078 тыс. тСО2экв в год требуется засадить лесами площадь, которая в 13-38 раз превышает общую площадь земель муниципального образования г. Кемерово.  С учетом эффекта от снижения потерь в тепловых сетях соответствующие кратности растут до 16-49 раз</vt:lpstr>
      <vt:lpstr>Экономия тепловой энергии в г. Кемерово обходится для пакетов 3 и 4 как минимум на порядок дешевле, чем в ЕС, а для пакетов 1 и 2 разрыв в пользу г. Кемерово превышает 30 крат</vt:lpstr>
      <vt:lpstr>Slide 15</vt:lpstr>
      <vt:lpstr>Slide 16</vt:lpstr>
    </vt:vector>
  </TitlesOfParts>
  <Company>CENEF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Igor A. Bashmakov</dc:creator>
  <cp:lastModifiedBy>igor</cp:lastModifiedBy>
  <cp:revision>218</cp:revision>
  <dcterms:created xsi:type="dcterms:W3CDTF">2018-11-28T17:30:06Z</dcterms:created>
  <dcterms:modified xsi:type="dcterms:W3CDTF">2021-10-15T07:11:36Z</dcterms:modified>
</cp:coreProperties>
</file>